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Open Sans Extra Bold" charset="0"/>
      <p:regular r:id="rId21"/>
    </p:embeddedFont>
    <p:embeddedFont>
      <p:font typeface="Open Sans Bold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KOS8NesvJvG5lZa6MIbJig" hashData="HpXK0cbFxz9+cQsVHAvwLNwfc/4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565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0" y="1607527"/>
            <a:ext cx="6796216" cy="4114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144000" y="2009775"/>
            <a:ext cx="6796216" cy="313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Na houbách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16170" y="7312533"/>
            <a:ext cx="8520134" cy="223072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788054" y="7751289"/>
            <a:ext cx="8070457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dirty="0" err="1">
                <a:solidFill>
                  <a:srgbClr val="000000"/>
                </a:solidFill>
                <a:latin typeface="Open Sans Bold"/>
              </a:rPr>
              <a:t>Vytvořila</a:t>
            </a:r>
            <a:r>
              <a:rPr lang="en-US" sz="4200" dirty="0">
                <a:solidFill>
                  <a:srgbClr val="000000"/>
                </a:solidFill>
                <a:latin typeface="Open Sans Bold"/>
              </a:rPr>
              <a:t>: </a:t>
            </a:r>
            <a:r>
              <a:rPr lang="en-US" sz="4200" dirty="0" err="1" smtClean="0">
                <a:solidFill>
                  <a:srgbClr val="000000"/>
                </a:solidFill>
                <a:latin typeface="Open Sans Bold"/>
              </a:rPr>
              <a:t>Kateřina</a:t>
            </a:r>
            <a:r>
              <a:rPr lang="cs-CZ" sz="4200" dirty="0" smtClean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Open Sans Bold"/>
              </a:rPr>
              <a:t>Hladišová</a:t>
            </a:r>
            <a:endParaRPr lang="en-US" sz="4200" dirty="0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Open Sans Bold"/>
              </a:rPr>
              <a:t>FB @</a:t>
            </a:r>
            <a:r>
              <a:rPr lang="en-US" sz="4200" dirty="0" err="1">
                <a:solidFill>
                  <a:srgbClr val="000000"/>
                </a:solidFill>
                <a:latin typeface="Open Sans Bold"/>
              </a:rPr>
              <a:t>Táborovky</a:t>
            </a:r>
            <a:endParaRPr lang="en-US" sz="4200" dirty="0">
              <a:solidFill>
                <a:srgbClr val="000000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30055"/>
            <a:ext cx="16056573" cy="97215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7365" b="6702"/>
          <a:stretch>
            <a:fillRect/>
          </a:stretch>
        </p:blipFill>
        <p:spPr>
          <a:xfrm>
            <a:off x="1769223" y="1797892"/>
            <a:ext cx="13550837" cy="68552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30055"/>
            <a:ext cx="16056573" cy="97215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67940" y="1028700"/>
            <a:ext cx="12020758" cy="80088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30055"/>
            <a:ext cx="16056573" cy="97215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>
            <a:off x="5089163" y="-146931"/>
            <a:ext cx="7935647" cy="105808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30055"/>
            <a:ext cx="16056573" cy="97215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16235" y="1129449"/>
            <a:ext cx="10579833" cy="79348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30055"/>
            <a:ext cx="16056573" cy="97215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57600" y="1028700"/>
            <a:ext cx="109728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30055"/>
            <a:ext cx="16056573" cy="97215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57900" y="1028700"/>
            <a:ext cx="61722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30055"/>
            <a:ext cx="16056573" cy="97215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5438884" y="283714"/>
            <a:ext cx="7333078" cy="97774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30055"/>
            <a:ext cx="16056573" cy="97215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57600" y="1028700"/>
            <a:ext cx="109728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30055"/>
            <a:ext cx="16056573" cy="972152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57324" y="785782"/>
            <a:ext cx="14601379" cy="8981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 err="1">
                <a:solidFill>
                  <a:srgbClr val="000000"/>
                </a:solidFill>
                <a:latin typeface="Open Sans Extra Bold"/>
              </a:rPr>
              <a:t>Tak</a:t>
            </a:r>
            <a:r>
              <a:rPr lang="en-US" sz="7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Open Sans Extra Bold"/>
              </a:rPr>
              <a:t>kolik</a:t>
            </a:r>
            <a:r>
              <a:rPr lang="en-US" sz="7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Open Sans Extra Bold"/>
              </a:rPr>
              <a:t>máš</a:t>
            </a:r>
            <a:r>
              <a:rPr lang="en-US" sz="7200" dirty="0">
                <a:solidFill>
                  <a:srgbClr val="000000"/>
                </a:solidFill>
                <a:latin typeface="Open Sans Extra Bold"/>
              </a:rPr>
              <a:t> v </a:t>
            </a:r>
            <a:r>
              <a:rPr lang="en-US" sz="7200" dirty="0" err="1">
                <a:solidFill>
                  <a:srgbClr val="000000"/>
                </a:solidFill>
                <a:latin typeface="Open Sans Extra Bold"/>
              </a:rPr>
              <a:t>košíku</a:t>
            </a:r>
            <a:r>
              <a:rPr lang="en-US" sz="72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Open Sans Extra Bold"/>
              </a:rPr>
              <a:t>hříbků</a:t>
            </a:r>
            <a:r>
              <a:rPr lang="en-US" sz="7200" dirty="0">
                <a:solidFill>
                  <a:srgbClr val="000000"/>
                </a:solidFill>
                <a:latin typeface="Open Sans Extra Bold"/>
              </a:rPr>
              <a:t>?</a:t>
            </a:r>
          </a:p>
          <a:p>
            <a:pPr algn="ctr">
              <a:lnSpc>
                <a:spcPts val="10080"/>
              </a:lnSpc>
            </a:pPr>
            <a:endParaRPr/>
          </a:p>
          <a:p>
            <a:pPr algn="ctr">
              <a:lnSpc>
                <a:spcPts val="10080"/>
              </a:lnSpc>
            </a:pPr>
            <a:endParaRPr/>
          </a:p>
          <a:p>
            <a:pPr algn="ctr">
              <a:lnSpc>
                <a:spcPts val="10080"/>
              </a:lnSpc>
            </a:pPr>
            <a:endParaRPr/>
          </a:p>
          <a:p>
            <a:pPr algn="ctr">
              <a:lnSpc>
                <a:spcPts val="10080"/>
              </a:lnSpc>
            </a:pPr>
            <a:r>
              <a:rPr lang="en-US" sz="6600" dirty="0" smtClean="0">
                <a:solidFill>
                  <a:srgbClr val="000000"/>
                </a:solidFill>
                <a:latin typeface="Open Sans Extra Bold"/>
              </a:rPr>
              <a:t>A </a:t>
            </a:r>
            <a:r>
              <a:rPr lang="en-US" sz="6600" dirty="0" err="1">
                <a:solidFill>
                  <a:srgbClr val="000000"/>
                </a:solidFill>
                <a:latin typeface="Open Sans Extra Bold"/>
              </a:rPr>
              <a:t>jakou</a:t>
            </a:r>
            <a:r>
              <a:rPr lang="en-US" sz="66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Open Sans Extra Bold"/>
              </a:rPr>
              <a:t>mňamku</a:t>
            </a:r>
            <a:r>
              <a:rPr lang="en-US" sz="66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Open Sans Extra Bold"/>
              </a:rPr>
              <a:t>si</a:t>
            </a:r>
            <a:r>
              <a:rPr lang="en-US" sz="6600" dirty="0">
                <a:solidFill>
                  <a:srgbClr val="000000"/>
                </a:solidFill>
                <a:latin typeface="Open Sans Extra Bold"/>
              </a:rPr>
              <a:t> z </a:t>
            </a:r>
            <a:r>
              <a:rPr lang="en-US" sz="6600" dirty="0" err="1">
                <a:solidFill>
                  <a:srgbClr val="000000"/>
                </a:solidFill>
                <a:latin typeface="Open Sans Extra Bold"/>
              </a:rPr>
              <a:t>nich</a:t>
            </a:r>
            <a:r>
              <a:rPr lang="en-US" sz="6600" dirty="0">
                <a:solidFill>
                  <a:srgbClr val="000000"/>
                </a:solidFill>
                <a:latin typeface="Open Sans Extra Bold"/>
              </a:rPr>
              <a:t> </a:t>
            </a:r>
          </a:p>
          <a:p>
            <a:pPr algn="ctr">
              <a:lnSpc>
                <a:spcPts val="10080"/>
              </a:lnSpc>
            </a:pPr>
            <a:r>
              <a:rPr lang="en-US" sz="6600" dirty="0" err="1">
                <a:solidFill>
                  <a:srgbClr val="000000"/>
                </a:solidFill>
                <a:latin typeface="Open Sans Extra Bold"/>
              </a:rPr>
              <a:t>uvaříš</a:t>
            </a:r>
            <a:r>
              <a:rPr lang="en-US" sz="6600" dirty="0">
                <a:solidFill>
                  <a:srgbClr val="000000"/>
                </a:solidFill>
                <a:latin typeface="Open Sans Extra Bold"/>
              </a:rPr>
              <a:t>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00926" y="3571864"/>
            <a:ext cx="3440296" cy="347185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30055"/>
            <a:ext cx="16056573" cy="972152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99630" y="1216965"/>
            <a:ext cx="13488739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600">
                <a:solidFill>
                  <a:srgbClr val="000000"/>
                </a:solidFill>
                <a:latin typeface="Open Sans Extra Bold"/>
              </a:rPr>
              <a:t>Kolik tam teda vlastně těch hřibů je?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00068" y="2285980"/>
            <a:ext cx="16502178" cy="6014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Suchohřibů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 je tam </a:t>
            </a: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stejně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jako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má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nožiček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beruška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.</a:t>
            </a:r>
          </a:p>
          <a:p>
            <a:pPr algn="ctr">
              <a:lnSpc>
                <a:spcPts val="6719"/>
              </a:lnSpc>
            </a:pP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Bedel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 tam je </a:t>
            </a: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stejně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kolik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májí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 3 </a:t>
            </a: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kočky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hlav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.</a:t>
            </a:r>
          </a:p>
          <a:p>
            <a:pPr algn="ctr">
              <a:lnSpc>
                <a:spcPts val="6719"/>
              </a:lnSpc>
            </a:pP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Praváků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 tam je </a:t>
            </a: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stejně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jako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má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slon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uší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.</a:t>
            </a:r>
          </a:p>
          <a:p>
            <a:pPr algn="ctr">
              <a:lnSpc>
                <a:spcPts val="6719"/>
              </a:lnSpc>
            </a:pPr>
            <a:endParaRPr lang="cs-CZ" dirty="0" smtClean="0"/>
          </a:p>
          <a:p>
            <a:pPr algn="ctr">
              <a:lnSpc>
                <a:spcPts val="6719"/>
              </a:lnSpc>
            </a:pPr>
            <a:endParaRPr/>
          </a:p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A </a:t>
            </a: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jestli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jsi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náhodou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počítal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muchomůrky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, </a:t>
            </a:r>
          </a:p>
          <a:p>
            <a:pPr algn="ctr">
              <a:lnSpc>
                <a:spcPts val="6719"/>
              </a:lnSpc>
            </a:pP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tak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těch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 tam je </a:t>
            </a: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stejně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jako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má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pes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Open Sans Extra Bold"/>
              </a:rPr>
              <a:t>nohou</a:t>
            </a:r>
            <a:r>
              <a:rPr lang="en-US" sz="4800" dirty="0">
                <a:solidFill>
                  <a:srgbClr val="000000"/>
                </a:solidFill>
                <a:latin typeface="Open Sans Extra Bold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30055"/>
            <a:ext cx="16056573" cy="972152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2018670"/>
            <a:ext cx="17717682" cy="473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Byl jsi někdy už hledat houby?</a:t>
            </a:r>
          </a:p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Jaké hřiby poznáš?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30055"/>
            <a:ext cx="16056573" cy="97215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2253"/>
          <a:stretch>
            <a:fillRect/>
          </a:stretch>
        </p:blipFill>
        <p:spPr>
          <a:xfrm>
            <a:off x="3383385" y="5628837"/>
            <a:ext cx="3289239" cy="38482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441768" y="6026576"/>
            <a:ext cx="5179040" cy="34505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r="35848"/>
          <a:stretch>
            <a:fillRect/>
          </a:stretch>
        </p:blipFill>
        <p:spPr>
          <a:xfrm>
            <a:off x="2015616" y="1890778"/>
            <a:ext cx="3269718" cy="33830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50000" t="31029" r="14573" b="25364"/>
          <a:stretch>
            <a:fillRect/>
          </a:stretch>
        </p:blipFill>
        <p:spPr>
          <a:xfrm>
            <a:off x="12432158" y="2114368"/>
            <a:ext cx="3887288" cy="35886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224372" y="2583996"/>
            <a:ext cx="3050387" cy="406718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671575" y="548521"/>
            <a:ext cx="6908899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A651"/>
                </a:solidFill>
                <a:latin typeface="Open Sans Extra Bold"/>
              </a:rPr>
              <a:t>Jedlé houby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15616" y="4386751"/>
            <a:ext cx="334257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Open Sans Bold"/>
              </a:rPr>
              <a:t>Kozák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79275" y="8590017"/>
            <a:ext cx="229746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Open Sans Bold"/>
              </a:rPr>
              <a:t>Pravák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85798" y="5607748"/>
            <a:ext cx="2144020" cy="874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dirty="0" err="1" smtClean="0">
                <a:solidFill>
                  <a:srgbClr val="FFFFFF"/>
                </a:solidFill>
                <a:latin typeface="Open Sans Bold"/>
              </a:rPr>
              <a:t>Bedl</a:t>
            </a:r>
            <a:r>
              <a:rPr lang="cs-CZ" sz="5200" dirty="0" smtClean="0">
                <a:solidFill>
                  <a:srgbClr val="FFFFFF"/>
                </a:solidFill>
                <a:latin typeface="Open Sans Bold"/>
              </a:rPr>
              <a:t>a</a:t>
            </a:r>
            <a:endParaRPr lang="en-US" sz="5200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801208" y="8590017"/>
            <a:ext cx="2915088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dirty="0" err="1">
                <a:solidFill>
                  <a:srgbClr val="FFFFFF"/>
                </a:solidFill>
                <a:latin typeface="Open Sans Bold"/>
              </a:rPr>
              <a:t>Klouzek</a:t>
            </a:r>
            <a:endParaRPr lang="en-US" sz="5200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801208" y="4782674"/>
            <a:ext cx="333345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Open Sans Bold"/>
              </a:rPr>
              <a:t>Suchohřib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30055"/>
            <a:ext cx="16056573" cy="97215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09600" y="3502256"/>
            <a:ext cx="5563814" cy="37068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800782" y="3502256"/>
            <a:ext cx="5563814" cy="370689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524110" y="548521"/>
            <a:ext cx="9203829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1616"/>
                </a:solidFill>
                <a:latin typeface="Open Sans Extra Bold"/>
              </a:rPr>
              <a:t>Jedovaté houby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78346" y="7245754"/>
            <a:ext cx="5595068" cy="223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33"/>
              </a:lnSpc>
            </a:pPr>
            <a:r>
              <a:rPr lang="en-US" sz="6380">
                <a:solidFill>
                  <a:srgbClr val="000000"/>
                </a:solidFill>
                <a:latin typeface="Open Sans Extra Bold"/>
              </a:rPr>
              <a:t>Muchomůrka</a:t>
            </a:r>
          </a:p>
          <a:p>
            <a:pPr algn="ctr">
              <a:lnSpc>
                <a:spcPts val="8933"/>
              </a:lnSpc>
            </a:pPr>
            <a:r>
              <a:rPr lang="en-US" sz="6380">
                <a:solidFill>
                  <a:srgbClr val="000000"/>
                </a:solidFill>
                <a:latin typeface="Open Sans Extra Bold"/>
              </a:rPr>
              <a:t>červená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00782" y="7197760"/>
            <a:ext cx="5563814" cy="2278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3"/>
              </a:lnSpc>
              <a:spcBef>
                <a:spcPct val="0"/>
              </a:spcBef>
            </a:pPr>
            <a:r>
              <a:rPr lang="en-US" sz="6531">
                <a:solidFill>
                  <a:srgbClr val="000000"/>
                </a:solidFill>
                <a:latin typeface="Open Sans Bold"/>
              </a:rPr>
              <a:t>Muchomůrka</a:t>
            </a:r>
          </a:p>
          <a:p>
            <a:pPr algn="ctr">
              <a:lnSpc>
                <a:spcPts val="9143"/>
              </a:lnSpc>
              <a:spcBef>
                <a:spcPct val="0"/>
              </a:spcBef>
            </a:pPr>
            <a:r>
              <a:rPr lang="en-US" sz="6531">
                <a:solidFill>
                  <a:srgbClr val="000000"/>
                </a:solidFill>
                <a:latin typeface="Open Sans Bold"/>
              </a:rPr>
              <a:t>zelená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30055"/>
            <a:ext cx="16056573" cy="972152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86318" y="1302385"/>
            <a:ext cx="13945046" cy="752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Open Sans Extra Bold"/>
              </a:rPr>
              <a:t>Pojďme do lesa. </a:t>
            </a:r>
          </a:p>
          <a:p>
            <a:pPr algn="ctr">
              <a:lnSpc>
                <a:spcPts val="7839"/>
              </a:lnSpc>
            </a:pPr>
            <a:r>
              <a:rPr lang="en-US" sz="5600">
                <a:solidFill>
                  <a:srgbClr val="000000"/>
                </a:solidFill>
                <a:latin typeface="Open Sans Extra Bold"/>
              </a:rPr>
              <a:t>Víš kde se schovávají suchohřiby?</a:t>
            </a:r>
          </a:p>
          <a:p>
            <a:pPr algn="ctr">
              <a:lnSpc>
                <a:spcPts val="7839"/>
              </a:lnSpc>
            </a:pPr>
            <a:r>
              <a:rPr lang="en-US" sz="5600">
                <a:solidFill>
                  <a:srgbClr val="000000"/>
                </a:solidFill>
                <a:latin typeface="Open Sans Extra Bold"/>
              </a:rPr>
              <a:t>Najdeš všechny jedlé hřiby?</a:t>
            </a:r>
          </a:p>
          <a:p>
            <a:pPr algn="ctr">
              <a:lnSpc>
                <a:spcPts val="7839"/>
              </a:lnSpc>
            </a:pPr>
            <a:r>
              <a:rPr lang="en-US" sz="5600">
                <a:solidFill>
                  <a:srgbClr val="000000"/>
                </a:solidFill>
                <a:latin typeface="Open Sans Extra Bold"/>
              </a:rPr>
              <a:t>Nenech se zmást na některých </a:t>
            </a:r>
          </a:p>
          <a:p>
            <a:pPr algn="ctr">
              <a:lnSpc>
                <a:spcPts val="7839"/>
              </a:lnSpc>
            </a:pPr>
            <a:r>
              <a:rPr lang="en-US" sz="5600">
                <a:solidFill>
                  <a:srgbClr val="000000"/>
                </a:solidFill>
                <a:latin typeface="Open Sans Extra Bold"/>
              </a:rPr>
              <a:t>obrázcích jsou i jedovaté houby?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Open Sans Extra Bold"/>
              </a:rPr>
              <a:t>Poznáš je?</a:t>
            </a:r>
          </a:p>
          <a:p>
            <a:pPr algn="ctr">
              <a:lnSpc>
                <a:spcPts val="7839"/>
              </a:lnSpc>
            </a:pPr>
            <a:r>
              <a:rPr lang="en-US" sz="5600">
                <a:solidFill>
                  <a:srgbClr val="000000"/>
                </a:solidFill>
                <a:latin typeface="Open Sans Extra Bold"/>
              </a:rPr>
              <a:t>Zkus si počty pamatovat nebo napsat.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30055"/>
            <a:ext cx="16056573" cy="97215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57600" y="1028700"/>
            <a:ext cx="109728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30055"/>
            <a:ext cx="16056573" cy="97215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57900" y="884869"/>
            <a:ext cx="6280073" cy="83734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30055"/>
            <a:ext cx="16056573" cy="97215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24808" y="1028700"/>
            <a:ext cx="10705592" cy="80291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30055"/>
            <a:ext cx="16056573" cy="97215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57900" y="1028700"/>
            <a:ext cx="6172200" cy="82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142</Words>
  <Application>Microsoft Office PowerPoint</Application>
  <PresentationFormat>Vlastní</PresentationFormat>
  <Paragraphs>37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Open Sans Extra Bold</vt:lpstr>
      <vt:lpstr>Open Sans Bold</vt:lpstr>
      <vt:lpstr>Calibri</vt:lpstr>
      <vt:lpstr>Office Theme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houbách</dc:title>
  <dc:creator>petr</dc:creator>
  <cp:lastModifiedBy>petr</cp:lastModifiedBy>
  <cp:revision>2</cp:revision>
  <dcterms:created xsi:type="dcterms:W3CDTF">2006-08-16T00:00:00Z</dcterms:created>
  <dcterms:modified xsi:type="dcterms:W3CDTF">2020-11-09T17:46:07Z</dcterms:modified>
  <dc:identifier>DAEMXDKcNHo</dc:identifier>
</cp:coreProperties>
</file>